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Source Code Pr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6" roundtripDataSignature="AMtx7mhdauXHP0T8oBaVF6G5xyxp7j6/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7.xml"/><Relationship Id="rId33" Type="http://schemas.openxmlformats.org/officeDocument/2006/relationships/font" Target="fonts/SourceCodePro-bold.fntdata"/><Relationship Id="rId10" Type="http://schemas.openxmlformats.org/officeDocument/2006/relationships/slide" Target="slides/slide6.xml"/><Relationship Id="rId32" Type="http://schemas.openxmlformats.org/officeDocument/2006/relationships/font" Target="fonts/SourceCodePro-regular.fntdata"/><Relationship Id="rId13" Type="http://schemas.openxmlformats.org/officeDocument/2006/relationships/slide" Target="slides/slide9.xml"/><Relationship Id="rId35" Type="http://schemas.openxmlformats.org/officeDocument/2006/relationships/font" Target="fonts/SourceCodePro-boldItalic.fntdata"/><Relationship Id="rId12" Type="http://schemas.openxmlformats.org/officeDocument/2006/relationships/slide" Target="slides/slide8.xml"/><Relationship Id="rId34" Type="http://schemas.openxmlformats.org/officeDocument/2006/relationships/font" Target="fonts/SourceCodePr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df8f7bd0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for Will</a:t>
            </a:r>
            <a:endParaRPr/>
          </a:p>
        </p:txBody>
      </p:sp>
      <p:sp>
        <p:nvSpPr>
          <p:cNvPr id="556" name="Google Shape;556;g7df8f7bd00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@Will no need for this slide as part of it has been already discussed (see slide 6-8)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regarding flask app structure, this will be discussed in Joe section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regarding image splitting: does not apply to our project since we used </a:t>
            </a:r>
            <a:r>
              <a:rPr lang="en-US" sz="1050">
                <a:solidFill>
                  <a:srgbClr val="333333"/>
                </a:solidFill>
                <a:highlight>
                  <a:srgbClr val="F7F7F7"/>
                </a:highlight>
              </a:rPr>
              <a:t>storage</a:t>
            </a:r>
            <a:r>
              <a:rPr lang="en-US" sz="1050">
                <a:solidFill>
                  <a:srgbClr val="666666"/>
                </a:solidFill>
                <a:highlight>
                  <a:srgbClr val="F7F7F7"/>
                </a:highlight>
              </a:rPr>
              <a:t>.</a:t>
            </a:r>
            <a:r>
              <a:rPr lang="en-US" sz="1050">
                <a:solidFill>
                  <a:srgbClr val="333333"/>
                </a:solidFill>
                <a:highlight>
                  <a:srgbClr val="F7F7F7"/>
                </a:highlight>
              </a:rPr>
              <a:t>googleapis</a:t>
            </a:r>
            <a:r>
              <a:rPr lang="en-US" sz="1050">
                <a:solidFill>
                  <a:srgbClr val="666666"/>
                </a:solidFill>
                <a:highlight>
                  <a:srgbClr val="F7F7F7"/>
                </a:highlight>
              </a:rPr>
              <a:t> so the data was already split</a:t>
            </a:r>
            <a:endParaRPr sz="1050">
              <a:solidFill>
                <a:srgbClr val="666666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666666"/>
                </a:solidFill>
                <a:highlight>
                  <a:srgbClr val="F7F7F7"/>
                </a:highlight>
              </a:rPr>
              <a:t>I’d suggest to dive straight to the CNN model on this slide</a:t>
            </a:r>
            <a:endParaRPr sz="1050">
              <a:solidFill>
                <a:srgbClr val="666666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since our data has been preprocessed, let’s train our CNN model</a:t>
            </a:r>
            <a:endParaRPr/>
          </a:p>
        </p:txBody>
      </p:sp>
      <p:sp>
        <p:nvSpPr>
          <p:cNvPr id="618" name="Google Shape;61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6f057788e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</a:t>
            </a:r>
            <a:endParaRPr/>
          </a:p>
        </p:txBody>
      </p:sp>
      <p:sp>
        <p:nvSpPr>
          <p:cNvPr id="673" name="Google Shape;673;g6f057788e0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6f057788e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published in 1943</a:t>
            </a:r>
            <a:endParaRPr/>
          </a:p>
        </p:txBody>
      </p:sp>
      <p:sp>
        <p:nvSpPr>
          <p:cNvPr id="705" name="Google Shape;705;g6f057788e0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6f057788e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</a:t>
            </a:r>
            <a:endParaRPr/>
          </a:p>
        </p:txBody>
      </p:sp>
      <p:sp>
        <p:nvSpPr>
          <p:cNvPr id="737" name="Google Shape;737;g6f057788e0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6f057788e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</a:t>
            </a:r>
            <a:endParaRPr/>
          </a:p>
        </p:txBody>
      </p:sp>
      <p:sp>
        <p:nvSpPr>
          <p:cNvPr id="768" name="Google Shape;768;g6f057788e0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7dfca1d4c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7dfca1d4c7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7dfca1d4c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@Will no need for this slide as part of it has been already discussed (see slide 6-8)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regarding flask app structure, this will be discussed in Joe section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regarding image splitting: does not apply to our project since we used </a:t>
            </a:r>
            <a:r>
              <a:rPr lang="en-US" sz="1050">
                <a:solidFill>
                  <a:srgbClr val="333333"/>
                </a:solidFill>
                <a:highlight>
                  <a:srgbClr val="F7F7F7"/>
                </a:highlight>
              </a:rPr>
              <a:t>storage</a:t>
            </a:r>
            <a:r>
              <a:rPr lang="en-US" sz="1050">
                <a:solidFill>
                  <a:srgbClr val="666666"/>
                </a:solidFill>
                <a:highlight>
                  <a:srgbClr val="F7F7F7"/>
                </a:highlight>
              </a:rPr>
              <a:t>.</a:t>
            </a:r>
            <a:r>
              <a:rPr lang="en-US" sz="1050">
                <a:solidFill>
                  <a:srgbClr val="333333"/>
                </a:solidFill>
                <a:highlight>
                  <a:srgbClr val="F7F7F7"/>
                </a:highlight>
              </a:rPr>
              <a:t>googleapis</a:t>
            </a:r>
            <a:r>
              <a:rPr lang="en-US" sz="1050">
                <a:solidFill>
                  <a:srgbClr val="666666"/>
                </a:solidFill>
                <a:highlight>
                  <a:srgbClr val="F7F7F7"/>
                </a:highlight>
              </a:rPr>
              <a:t> so the data was already split</a:t>
            </a:r>
            <a:endParaRPr sz="1050">
              <a:solidFill>
                <a:srgbClr val="666666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666666"/>
                </a:solidFill>
                <a:highlight>
                  <a:srgbClr val="F7F7F7"/>
                </a:highlight>
              </a:rPr>
              <a:t>I’d suggest to dive straight to the CNN model on this slide</a:t>
            </a:r>
            <a:endParaRPr sz="1050">
              <a:solidFill>
                <a:srgbClr val="666666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7dfca1d4c7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6f057788e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g6f057788e0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6f057788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</a:t>
            </a:r>
            <a:endParaRPr/>
          </a:p>
        </p:txBody>
      </p:sp>
      <p:sp>
        <p:nvSpPr>
          <p:cNvPr id="867" name="Google Shape;867;g6f057788e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does dense mean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droput?</a:t>
            </a:r>
            <a:endParaRPr/>
          </a:p>
        </p:txBody>
      </p:sp>
      <p:sp>
        <p:nvSpPr>
          <p:cNvPr id="933" name="Google Shape;93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7dfca1d4c7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e.g., </a:t>
            </a:r>
            <a:endParaRPr/>
          </a:p>
        </p:txBody>
      </p:sp>
      <p:sp>
        <p:nvSpPr>
          <p:cNvPr id="967" name="Google Shape;967;g7dfca1d4c7_1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df8f7bd00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df8f7bd0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modules/apps/data/notebooks we have used: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Dataset: 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contains 25,000 images of dogs and cats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Flask for UI to upload image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>
                <a:solidFill>
                  <a:schemeClr val="dk1"/>
                </a:solidFill>
              </a:rPr>
              <a:t>colab notebook to write and execute python code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matplotlib for viz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keras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chart.js for ui to display output data probability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dfca1d4c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050">
                <a:solidFill>
                  <a:srgbClr val="666666"/>
                </a:solidFill>
                <a:highlight>
                  <a:srgbClr val="F7F7F7"/>
                </a:highlight>
              </a:rPr>
              <a:t>before dive in, high-level overview</a:t>
            </a:r>
            <a:endParaRPr/>
          </a:p>
        </p:txBody>
      </p:sp>
      <p:sp>
        <p:nvSpPr>
          <p:cNvPr id="361" name="Google Shape;361;g7dfca1d4c7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dfca1d4c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7dfca1d4c7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0000FF"/>
              </a:solidFill>
              <a:highlight>
                <a:srgbClr val="F7F7F7"/>
              </a:highlight>
            </a:endParaRPr>
          </a:p>
        </p:txBody>
      </p:sp>
      <p:sp>
        <p:nvSpPr>
          <p:cNvPr id="454" name="Google Shape;45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7df8f7bd0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87" name="Google Shape;487;g7df8f7bd00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7df8f7bd0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0000FF"/>
              </a:solidFill>
              <a:highlight>
                <a:srgbClr val="F7F7F7"/>
              </a:highlight>
            </a:endParaRPr>
          </a:p>
        </p:txBody>
      </p:sp>
      <p:sp>
        <p:nvSpPr>
          <p:cNvPr id="523" name="Google Shape;523;g7df8f7bd00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15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Google Shape;13;p15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5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15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15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15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15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15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15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15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15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15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15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15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15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15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15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15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" name="Google Shape;32;p15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Google Shape;33;p15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15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15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15"/>
          <p:cNvSpPr txBox="1"/>
          <p:nvPr>
            <p:ph type="ctrTitle"/>
          </p:nvPr>
        </p:nvSpPr>
        <p:spPr>
          <a:xfrm>
            <a:off x="1759236" y="2075504"/>
            <a:ext cx="8679915" cy="174872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Calibri"/>
              <a:buNone/>
              <a:defRPr sz="54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" type="subTitle"/>
          </p:nvPr>
        </p:nvSpPr>
        <p:spPr>
          <a:xfrm>
            <a:off x="1759237" y="3906266"/>
            <a:ext cx="8673427" cy="132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b="0" sz="1800">
                <a:solidFill>
                  <a:srgbClr val="FFFEF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9pPr>
          </a:lstStyle>
          <a:p/>
        </p:txBody>
      </p:sp>
      <p:sp>
        <p:nvSpPr>
          <p:cNvPr id="38" name="Google Shape;38;p15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2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72" name="Google Shape;272;p24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Google Shape;293;p24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94" name="Google Shape;294;p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4"/>
          <p:cNvSpPr txBox="1"/>
          <p:nvPr>
            <p:ph type="title"/>
          </p:nvPr>
        </p:nvSpPr>
        <p:spPr>
          <a:xfrm>
            <a:off x="888632" y="2349925"/>
            <a:ext cx="3501196" cy="2456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4"/>
          <p:cNvSpPr txBox="1"/>
          <p:nvPr>
            <p:ph idx="1" type="body"/>
          </p:nvPr>
        </p:nvSpPr>
        <p:spPr>
          <a:xfrm rot="5400000">
            <a:off x="5618955" y="285746"/>
            <a:ext cx="5257090" cy="62750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299" name="Google Shape;299;p24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24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24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25"/>
          <p:cNvGrpSpPr/>
          <p:nvPr/>
        </p:nvGrpSpPr>
        <p:grpSpPr>
          <a:xfrm flipH="1">
            <a:off x="-1" y="0"/>
            <a:ext cx="12584114" cy="6853238"/>
            <a:chOff x="-417513" y="0"/>
            <a:chExt cx="12584114" cy="6853238"/>
          </a:xfrm>
        </p:grpSpPr>
        <p:sp>
          <p:nvSpPr>
            <p:cNvPr id="304" name="Google Shape;304;p25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" name="Google Shape;325;p25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326" name="Google Shape;326;p25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5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25"/>
          <p:cNvSpPr txBox="1"/>
          <p:nvPr>
            <p:ph type="title"/>
          </p:nvPr>
        </p:nvSpPr>
        <p:spPr>
          <a:xfrm rot="5400000">
            <a:off x="8329814" y="1827548"/>
            <a:ext cx="2456442" cy="3501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25"/>
          <p:cNvSpPr txBox="1"/>
          <p:nvPr>
            <p:ph idx="1" type="body"/>
          </p:nvPr>
        </p:nvSpPr>
        <p:spPr>
          <a:xfrm rot="5400000">
            <a:off x="1308406" y="292784"/>
            <a:ext cx="5257303" cy="6268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331" name="Google Shape;331;p25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25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25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1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3" name="Google Shape;43;p16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16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16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16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16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16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16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6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6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16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6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6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6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6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6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6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6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6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6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6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6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1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5" name="Google Shape;65;p16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6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16"/>
          <p:cNvSpPr txBox="1"/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7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5" name="Google Shape;75;p17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7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7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7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7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17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5" name="Google Shape;95;p17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17"/>
          <p:cNvSpPr txBox="1"/>
          <p:nvPr>
            <p:ph type="title"/>
          </p:nvPr>
        </p:nvSpPr>
        <p:spPr>
          <a:xfrm>
            <a:off x="3344216" y="2074730"/>
            <a:ext cx="5490224" cy="16893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400"/>
              <a:buFont typeface="Calibri"/>
              <a:buNone/>
              <a:defRPr sz="44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344215" y="3846851"/>
            <a:ext cx="5490223" cy="1383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FFFEF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5" name="Google Shape;105;p18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1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27" name="Google Shape;127;p18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18"/>
          <p:cNvSpPr txBox="1"/>
          <p:nvPr>
            <p:ph type="title"/>
          </p:nvPr>
        </p:nvSpPr>
        <p:spPr>
          <a:xfrm>
            <a:off x="889000" y="2339669"/>
            <a:ext cx="3500828" cy="2470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5120878" y="803187"/>
            <a:ext cx="6269591" cy="2382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2" type="body"/>
          </p:nvPr>
        </p:nvSpPr>
        <p:spPr>
          <a:xfrm>
            <a:off x="5118447" y="3672162"/>
            <a:ext cx="6272022" cy="2383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8" name="Google Shape;138;p19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19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60" name="Google Shape;160;p1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9"/>
          <p:cNvSpPr txBox="1"/>
          <p:nvPr>
            <p:ph type="title"/>
          </p:nvPr>
        </p:nvSpPr>
        <p:spPr>
          <a:xfrm>
            <a:off x="889001" y="2363915"/>
            <a:ext cx="3500828" cy="2460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5125137" y="803185"/>
            <a:ext cx="626508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9pPr>
          </a:lstStyle>
          <a:p/>
        </p:txBody>
      </p:sp>
      <p:sp>
        <p:nvSpPr>
          <p:cNvPr id="165" name="Google Shape;165;p19"/>
          <p:cNvSpPr txBox="1"/>
          <p:nvPr>
            <p:ph idx="2" type="body"/>
          </p:nvPr>
        </p:nvSpPr>
        <p:spPr>
          <a:xfrm>
            <a:off x="5125305" y="1488985"/>
            <a:ext cx="6264350" cy="1696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3" type="body"/>
          </p:nvPr>
        </p:nvSpPr>
        <p:spPr>
          <a:xfrm>
            <a:off x="5118653" y="3665887"/>
            <a:ext cx="6264414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b="1" sz="1600"/>
            </a:lvl9pPr>
          </a:lstStyle>
          <a:p/>
        </p:txBody>
      </p:sp>
      <p:sp>
        <p:nvSpPr>
          <p:cNvPr id="167" name="Google Shape;167;p19"/>
          <p:cNvSpPr txBox="1"/>
          <p:nvPr>
            <p:ph idx="4" type="body"/>
          </p:nvPr>
        </p:nvSpPr>
        <p:spPr>
          <a:xfrm>
            <a:off x="5118447" y="4351687"/>
            <a:ext cx="6265588" cy="170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9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0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73" name="Google Shape;173;p20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95" name="Google Shape;195;p20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20"/>
          <p:cNvSpPr txBox="1"/>
          <p:nvPr>
            <p:ph type="title"/>
          </p:nvPr>
        </p:nvSpPr>
        <p:spPr>
          <a:xfrm>
            <a:off x="888632" y="2349925"/>
            <a:ext cx="3501196" cy="24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0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0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0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1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1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22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08" name="Google Shape;208;p22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" name="Google Shape;229;p22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0" name="Google Shape;230;p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22"/>
          <p:cNvSpPr txBox="1"/>
          <p:nvPr>
            <p:ph type="title"/>
          </p:nvPr>
        </p:nvSpPr>
        <p:spPr>
          <a:xfrm>
            <a:off x="888631" y="2352026"/>
            <a:ext cx="3501197" cy="12232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Calibri"/>
              <a:buNone/>
              <a:defRPr sz="32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body"/>
          </p:nvPr>
        </p:nvSpPr>
        <p:spPr>
          <a:xfrm>
            <a:off x="5109983" y="802809"/>
            <a:ext cx="6275035" cy="5249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433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indent="-35433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indent="-35433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indent="-35433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indent="-35432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indent="-35432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indent="-35432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indent="-35432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indent="-35432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/>
        </p:txBody>
      </p:sp>
      <p:sp>
        <p:nvSpPr>
          <p:cNvPr id="235" name="Google Shape;235;p22"/>
          <p:cNvSpPr txBox="1"/>
          <p:nvPr>
            <p:ph idx="2" type="body"/>
          </p:nvPr>
        </p:nvSpPr>
        <p:spPr>
          <a:xfrm>
            <a:off x="888631" y="3580186"/>
            <a:ext cx="3501197" cy="122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FFFEF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2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9pPr>
          </a:lstStyle>
          <a:p/>
        </p:txBody>
      </p:sp>
      <p:sp>
        <p:nvSpPr>
          <p:cNvPr id="236" name="Google Shape;236;p22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2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2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3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41" name="Google Shape;241;p23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23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261" name="Google Shape;261;p23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23"/>
          <p:cNvSpPr/>
          <p:nvPr>
            <p:ph idx="2" type="pic"/>
          </p:nvPr>
        </p:nvSpPr>
        <p:spPr>
          <a:xfrm>
            <a:off x="7543510" y="0"/>
            <a:ext cx="464849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08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265" name="Google Shape;265;p23"/>
          <p:cNvSpPr txBox="1"/>
          <p:nvPr>
            <p:ph type="title"/>
          </p:nvPr>
        </p:nvSpPr>
        <p:spPr>
          <a:xfrm>
            <a:off x="885443" y="2360255"/>
            <a:ext cx="5776646" cy="11780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600"/>
              <a:buFont typeface="Calibri"/>
              <a:buNone/>
              <a:defRPr sz="36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885443" y="3545012"/>
            <a:ext cx="5776646" cy="1274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FFFEF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2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9pPr>
          </a:lstStyle>
          <a:p/>
        </p:txBody>
      </p:sp>
      <p:sp>
        <p:nvSpPr>
          <p:cNvPr id="267" name="Google Shape;267;p23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3"/>
          <p:cNvSpPr txBox="1"/>
          <p:nvPr>
            <p:ph idx="11" type="ftr"/>
          </p:nvPr>
        </p:nvSpPr>
        <p:spPr>
          <a:xfrm>
            <a:off x="804672" y="6227064"/>
            <a:ext cx="5942203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3"/>
          <p:cNvSpPr txBox="1"/>
          <p:nvPr>
            <p:ph idx="12" type="sldNum"/>
          </p:nvPr>
        </p:nvSpPr>
        <p:spPr>
          <a:xfrm>
            <a:off x="5828377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433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036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26389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2419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1242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1242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1242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1242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1242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hyperlink" Target="https://arxiv.org/pdf/1704.04861.pdf%EF%BC%89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0" Type="http://schemas.openxmlformats.org/officeDocument/2006/relationships/hyperlink" Target="https://emojipedia.org/dog-face/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2.png"/><Relationship Id="rId7" Type="http://schemas.openxmlformats.org/officeDocument/2006/relationships/image" Target="../media/image6.png"/><Relationship Id="rId8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"/>
          <p:cNvSpPr txBox="1"/>
          <p:nvPr>
            <p:ph type="ctrTitle"/>
          </p:nvPr>
        </p:nvSpPr>
        <p:spPr>
          <a:xfrm>
            <a:off x="1759248" y="2230404"/>
            <a:ext cx="8679900" cy="17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Calibri"/>
              <a:buNone/>
            </a:pPr>
            <a:r>
              <a:rPr lang="en-US"/>
              <a:t>🐶 😻 Detector Convolutional Neural Networks</a:t>
            </a:r>
            <a:endParaRPr/>
          </a:p>
        </p:txBody>
      </p:sp>
      <p:sp>
        <p:nvSpPr>
          <p:cNvPr id="339" name="Google Shape;339;p1"/>
          <p:cNvSpPr txBox="1"/>
          <p:nvPr>
            <p:ph idx="1" type="subTitle"/>
          </p:nvPr>
        </p:nvSpPr>
        <p:spPr>
          <a:xfrm>
            <a:off x="1762549" y="3979116"/>
            <a:ext cx="8673300" cy="1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n-US"/>
              <a:t>Kadar Amek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</a:pPr>
            <a:r>
              <a:rPr lang="en-US"/>
              <a:t>Joseph Filla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</a:pPr>
            <a:r>
              <a:rPr lang="en-US"/>
              <a:t>William Wright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df8f7bd00_0_95"/>
          <p:cNvSpPr/>
          <p:nvPr/>
        </p:nvSpPr>
        <p:spPr>
          <a:xfrm>
            <a:off x="0" y="-1"/>
            <a:ext cx="12192000" cy="686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559" name="Google Shape;559;g7df8f7bd00_0_95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560" name="Google Shape;560;g7df8f7bd00_0_95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g7df8f7bd00_0_95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g7df8f7bd00_0_95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g7df8f7bd00_0_95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g7df8f7bd00_0_95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g7df8f7bd00_0_95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g7df8f7bd00_0_95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g7df8f7bd00_0_95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g7df8f7bd00_0_95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g7df8f7bd00_0_95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g7df8f7bd00_0_95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g7df8f7bd00_0_95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g7df8f7bd00_0_95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g7df8f7bd00_0_95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g7df8f7bd00_0_95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g7df8f7bd00_0_95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g7df8f7bd00_0_95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g7df8f7bd00_0_95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g7df8f7bd00_0_95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g7df8f7bd00_0_95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g7df8f7bd00_0_95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g7df8f7bd00_0_95"/>
          <p:cNvSpPr/>
          <p:nvPr/>
        </p:nvSpPr>
        <p:spPr>
          <a:xfrm>
            <a:off x="1923665" y="0"/>
            <a:ext cx="10268400" cy="686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82" name="Google Shape;582;g7df8f7bd00_0_95"/>
          <p:cNvSpPr/>
          <p:nvPr/>
        </p:nvSpPr>
        <p:spPr>
          <a:xfrm rot="5400000">
            <a:off x="1797884" y="954920"/>
            <a:ext cx="300900" cy="2592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83" name="Google Shape;583;g7df8f7bd00_0_95"/>
          <p:cNvSpPr txBox="1"/>
          <p:nvPr>
            <p:ph type="title"/>
          </p:nvPr>
        </p:nvSpPr>
        <p:spPr>
          <a:xfrm>
            <a:off x="2384625" y="1907275"/>
            <a:ext cx="99660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</a:rPr>
              <a:t>Let’s Train</a:t>
            </a:r>
            <a:r>
              <a:rPr lang="en-US" sz="3600">
                <a:solidFill>
                  <a:schemeClr val="accent1"/>
                </a:solidFill>
              </a:rPr>
              <a:t> … And Validate our Keras CNN model! </a:t>
            </a:r>
            <a:endParaRPr i="1"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"/>
          <p:cNvSpPr/>
          <p:nvPr/>
        </p:nvSpPr>
        <p:spPr>
          <a:xfrm>
            <a:off x="0" y="-1"/>
            <a:ext cx="12192000" cy="68692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589" name="Google Shape;589;p7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90" name="Google Shape;590;p7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1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1" name="Google Shape;611;p7"/>
          <p:cNvSpPr/>
          <p:nvPr/>
        </p:nvSpPr>
        <p:spPr>
          <a:xfrm>
            <a:off x="1923665" y="0"/>
            <a:ext cx="10268336" cy="68692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12" name="Google Shape;612;p7"/>
          <p:cNvSpPr txBox="1"/>
          <p:nvPr>
            <p:ph type="title"/>
          </p:nvPr>
        </p:nvSpPr>
        <p:spPr>
          <a:xfrm>
            <a:off x="2880485" y="841375"/>
            <a:ext cx="6230857" cy="123057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</a:rPr>
              <a:t>Roadmap</a:t>
            </a:r>
            <a:endParaRPr/>
          </a:p>
        </p:txBody>
      </p:sp>
      <p:sp>
        <p:nvSpPr>
          <p:cNvPr id="613" name="Google Shape;613;p7"/>
          <p:cNvSpPr/>
          <p:nvPr/>
        </p:nvSpPr>
        <p:spPr>
          <a:xfrm rot="5400000">
            <a:off x="1797903" y="954813"/>
            <a:ext cx="300774" cy="25928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A screenshot of a cell phone&#10;&#10;Description automatically generated" id="614" name="Google Shape;6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8188" y="1540832"/>
            <a:ext cx="8141200" cy="514284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"/>
          <p:cNvSpPr/>
          <p:nvPr/>
        </p:nvSpPr>
        <p:spPr>
          <a:xfrm>
            <a:off x="7704083" y="1797269"/>
            <a:ext cx="2790880" cy="115613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5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21" name="Google Shape;621;p5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0" name="Google Shape;640;p5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41" name="Google Shape;641;p5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5"/>
          <p:cNvSpPr/>
          <p:nvPr/>
        </p:nvSpPr>
        <p:spPr>
          <a:xfrm>
            <a:off x="0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645" name="Google Shape;645;p5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46" name="Google Shape;646;p5"/>
            <p:cNvSpPr/>
            <p:nvPr/>
          </p:nvSpPr>
          <p:spPr>
            <a:xfrm>
              <a:off x="-329674" y="1298404"/>
              <a:ext cx="9702800" cy="5573512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670451" y="2018236"/>
              <a:ext cx="7373938" cy="484889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251351" y="1788400"/>
              <a:ext cx="8035925" cy="508351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-1061" y="549842"/>
              <a:ext cx="10334625" cy="6322075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3701" y="6186246"/>
              <a:ext cx="504825" cy="681527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-1061" y="-51881"/>
              <a:ext cx="11091863" cy="6923796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5426601" y="5579"/>
              <a:ext cx="5788025" cy="6847184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-1061" y="5579"/>
              <a:ext cx="1057275" cy="614491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5821889" y="5579"/>
              <a:ext cx="5588000" cy="6866337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3701" y="790"/>
              <a:ext cx="595313" cy="352734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6012389" y="5579"/>
              <a:ext cx="5497513" cy="6866337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-1061" y="5579"/>
              <a:ext cx="357188" cy="21387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200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6210826" y="790"/>
              <a:ext cx="5522913" cy="6871126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6463239" y="5579"/>
              <a:ext cx="5413375" cy="6866337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6877576" y="5579"/>
              <a:ext cx="5037138" cy="686155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8768289" y="5579"/>
              <a:ext cx="3417888" cy="2742066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9235014" y="10367"/>
              <a:ext cx="2951163" cy="2555325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10020826" y="5579"/>
              <a:ext cx="2165350" cy="1358265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11290826" y="5579"/>
              <a:ext cx="895350" cy="534687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665" name="Google Shape;665;p5"/>
          <p:cNvGrpSpPr/>
          <p:nvPr/>
        </p:nvGrpSpPr>
        <p:grpSpPr>
          <a:xfrm>
            <a:off x="807084" y="1186483"/>
            <a:ext cx="5941686" cy="4477933"/>
            <a:chOff x="807084" y="1186483"/>
            <a:chExt cx="5941686" cy="4477933"/>
          </a:xfrm>
        </p:grpSpPr>
        <p:sp>
          <p:nvSpPr>
            <p:cNvPr id="666" name="Google Shape;666;p5"/>
            <p:cNvSpPr/>
            <p:nvPr/>
          </p:nvSpPr>
          <p:spPr>
            <a:xfrm>
              <a:off x="807780" y="1186483"/>
              <a:ext cx="5940295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67" name="Google Shape;667;p5"/>
            <p:cNvSpPr/>
            <p:nvPr/>
          </p:nvSpPr>
          <p:spPr>
            <a:xfrm rot="10800000">
              <a:off x="3574311" y="5313353"/>
              <a:ext cx="407233" cy="351063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807084" y="1991156"/>
              <a:ext cx="5941686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669" name="Google Shape;669;p5"/>
          <p:cNvSpPr txBox="1"/>
          <p:nvPr>
            <p:ph type="title"/>
          </p:nvPr>
        </p:nvSpPr>
        <p:spPr>
          <a:xfrm>
            <a:off x="895425" y="2357050"/>
            <a:ext cx="5769900" cy="20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Calibri"/>
              <a:buNone/>
            </a:pPr>
            <a:r>
              <a:t/>
            </a:r>
            <a:endParaRPr sz="54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Calibri"/>
              <a:buNone/>
            </a:pPr>
            <a:r>
              <a:t/>
            </a:r>
            <a:endParaRPr sz="54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Calibri"/>
              <a:buNone/>
            </a:pPr>
            <a:r>
              <a:t/>
            </a:r>
            <a:endParaRPr sz="54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Calibri"/>
              <a:buNone/>
            </a:pPr>
            <a:r>
              <a:rPr lang="en-US" sz="5400"/>
              <a:t>Convolutional Neural Networks</a:t>
            </a:r>
            <a:endParaRPr sz="54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Calibri"/>
              <a:buNone/>
            </a:pPr>
            <a:r>
              <a:rPr lang="en-US" sz="5400"/>
              <a:t>[CNN]</a:t>
            </a:r>
            <a:endParaRPr sz="5400"/>
          </a:p>
        </p:txBody>
      </p:sp>
      <p:pic>
        <p:nvPicPr>
          <p:cNvPr descr="A close up of a piece of paper&#10;&#10;Description automatically generated" id="670" name="Google Shape;670;p5"/>
          <p:cNvPicPr preferRelativeResize="0"/>
          <p:nvPr/>
        </p:nvPicPr>
        <p:blipFill rotWithShape="1">
          <a:blip r:embed="rId3">
            <a:alphaModFix/>
          </a:blip>
          <a:srcRect b="1227" l="0" r="-2" t="0"/>
          <a:stretch/>
        </p:blipFill>
        <p:spPr>
          <a:xfrm>
            <a:off x="7263040" y="227"/>
            <a:ext cx="46346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6f057788e0_0_95"/>
          <p:cNvSpPr/>
          <p:nvPr/>
        </p:nvSpPr>
        <p:spPr>
          <a:xfrm>
            <a:off x="0" y="-1"/>
            <a:ext cx="12192000" cy="686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676" name="Google Shape;676;g6f057788e0_0_95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677" name="Google Shape;677;g6f057788e0_0_95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g6f057788e0_0_95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g6f057788e0_0_95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g6f057788e0_0_95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g6f057788e0_0_95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g6f057788e0_0_95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g6f057788e0_0_95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g6f057788e0_0_95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g6f057788e0_0_95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g6f057788e0_0_95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g6f057788e0_0_95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g6f057788e0_0_95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g6f057788e0_0_95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g6f057788e0_0_95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g6f057788e0_0_95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g6f057788e0_0_95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g6f057788e0_0_95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g6f057788e0_0_95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g6f057788e0_0_95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g6f057788e0_0_95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g6f057788e0_0_95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8" name="Google Shape;698;g6f057788e0_0_95"/>
          <p:cNvSpPr/>
          <p:nvPr/>
        </p:nvSpPr>
        <p:spPr>
          <a:xfrm>
            <a:off x="1923665" y="0"/>
            <a:ext cx="10268400" cy="686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99" name="Google Shape;699;g6f057788e0_0_95"/>
          <p:cNvSpPr txBox="1"/>
          <p:nvPr>
            <p:ph type="title"/>
          </p:nvPr>
        </p:nvSpPr>
        <p:spPr>
          <a:xfrm>
            <a:off x="2880485" y="841375"/>
            <a:ext cx="62310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</a:rPr>
              <a:t>Neural Network</a:t>
            </a:r>
            <a:endParaRPr/>
          </a:p>
        </p:txBody>
      </p:sp>
      <p:sp>
        <p:nvSpPr>
          <p:cNvPr id="700" name="Google Shape;700;g6f057788e0_0_95"/>
          <p:cNvSpPr/>
          <p:nvPr/>
        </p:nvSpPr>
        <p:spPr>
          <a:xfrm rot="5400000">
            <a:off x="1797884" y="954920"/>
            <a:ext cx="300900" cy="2592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701" name="Google Shape;701;g6f057788e0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951" y="2000575"/>
            <a:ext cx="9655474" cy="285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g6f057788e0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025" y="5114375"/>
            <a:ext cx="5785049" cy="13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f057788e0_0_32"/>
          <p:cNvSpPr/>
          <p:nvPr/>
        </p:nvSpPr>
        <p:spPr>
          <a:xfrm>
            <a:off x="0" y="-1"/>
            <a:ext cx="12192000" cy="686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708" name="Google Shape;708;g6f057788e0_0_32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709" name="Google Shape;709;g6f057788e0_0_32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g6f057788e0_0_32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g6f057788e0_0_32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g6f057788e0_0_32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g6f057788e0_0_32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g6f057788e0_0_32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g6f057788e0_0_32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g6f057788e0_0_32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g6f057788e0_0_32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g6f057788e0_0_32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g6f057788e0_0_32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g6f057788e0_0_32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g6f057788e0_0_32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g6f057788e0_0_32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g6f057788e0_0_32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g6f057788e0_0_32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g6f057788e0_0_32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g6f057788e0_0_32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g6f057788e0_0_32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g6f057788e0_0_32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g6f057788e0_0_32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0" name="Google Shape;730;g6f057788e0_0_32"/>
          <p:cNvSpPr/>
          <p:nvPr/>
        </p:nvSpPr>
        <p:spPr>
          <a:xfrm>
            <a:off x="1923665" y="0"/>
            <a:ext cx="10268400" cy="686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731" name="Google Shape;731;g6f057788e0_0_32"/>
          <p:cNvSpPr txBox="1"/>
          <p:nvPr>
            <p:ph type="title"/>
          </p:nvPr>
        </p:nvSpPr>
        <p:spPr>
          <a:xfrm>
            <a:off x="2880485" y="841375"/>
            <a:ext cx="62310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</a:rPr>
              <a:t>Neural Network</a:t>
            </a:r>
            <a:endParaRPr/>
          </a:p>
        </p:txBody>
      </p:sp>
      <p:sp>
        <p:nvSpPr>
          <p:cNvPr id="732" name="Google Shape;732;g6f057788e0_0_32"/>
          <p:cNvSpPr/>
          <p:nvPr/>
        </p:nvSpPr>
        <p:spPr>
          <a:xfrm rot="5400000">
            <a:off x="1797884" y="954920"/>
            <a:ext cx="300900" cy="2592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733" name="Google Shape;733;g6f057788e0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0550" y="1749100"/>
            <a:ext cx="7544650" cy="49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g6f057788e0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7325" y="183875"/>
            <a:ext cx="4021102" cy="11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6f057788e0_0_65"/>
          <p:cNvSpPr/>
          <p:nvPr/>
        </p:nvSpPr>
        <p:spPr>
          <a:xfrm>
            <a:off x="0" y="-1"/>
            <a:ext cx="12192000" cy="686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740" name="Google Shape;740;g6f057788e0_0_65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741" name="Google Shape;741;g6f057788e0_0_65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g6f057788e0_0_65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g6f057788e0_0_65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g6f057788e0_0_65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g6f057788e0_0_65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g6f057788e0_0_65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g6f057788e0_0_65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g6f057788e0_0_65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g6f057788e0_0_65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g6f057788e0_0_65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g6f057788e0_0_65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g6f057788e0_0_65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g6f057788e0_0_65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g6f057788e0_0_65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g6f057788e0_0_65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g6f057788e0_0_65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g6f057788e0_0_65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g6f057788e0_0_65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g6f057788e0_0_65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g6f057788e0_0_65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g6f057788e0_0_65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2" name="Google Shape;762;g6f057788e0_0_65"/>
          <p:cNvSpPr/>
          <p:nvPr/>
        </p:nvSpPr>
        <p:spPr>
          <a:xfrm>
            <a:off x="1923665" y="0"/>
            <a:ext cx="10268400" cy="686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763" name="Google Shape;763;g6f057788e0_0_65"/>
          <p:cNvSpPr/>
          <p:nvPr/>
        </p:nvSpPr>
        <p:spPr>
          <a:xfrm rot="5400000">
            <a:off x="1797884" y="954920"/>
            <a:ext cx="300900" cy="2592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764" name="Google Shape;764;g6f057788e0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200" y="1234975"/>
            <a:ext cx="7609745" cy="55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g6f057788e0_0_65"/>
          <p:cNvSpPr txBox="1"/>
          <p:nvPr>
            <p:ph type="title"/>
          </p:nvPr>
        </p:nvSpPr>
        <p:spPr>
          <a:xfrm>
            <a:off x="2880485" y="841375"/>
            <a:ext cx="62310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</a:rPr>
              <a:t>Convolution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6f057788e0_0_130"/>
          <p:cNvSpPr/>
          <p:nvPr/>
        </p:nvSpPr>
        <p:spPr>
          <a:xfrm>
            <a:off x="0" y="-1"/>
            <a:ext cx="12192000" cy="686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771" name="Google Shape;771;g6f057788e0_0_130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772" name="Google Shape;772;g6f057788e0_0_130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g6f057788e0_0_130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g6f057788e0_0_130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g6f057788e0_0_130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g6f057788e0_0_130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g6f057788e0_0_130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g6f057788e0_0_130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g6f057788e0_0_130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g6f057788e0_0_130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g6f057788e0_0_130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g6f057788e0_0_130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g6f057788e0_0_130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g6f057788e0_0_130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g6f057788e0_0_130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g6f057788e0_0_130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g6f057788e0_0_130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g6f057788e0_0_130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g6f057788e0_0_130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g6f057788e0_0_130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g6f057788e0_0_130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g6f057788e0_0_130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3" name="Google Shape;793;g6f057788e0_0_130"/>
          <p:cNvSpPr/>
          <p:nvPr/>
        </p:nvSpPr>
        <p:spPr>
          <a:xfrm>
            <a:off x="1923665" y="0"/>
            <a:ext cx="10268400" cy="686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794" name="Google Shape;794;g6f057788e0_0_130"/>
          <p:cNvSpPr txBox="1"/>
          <p:nvPr>
            <p:ph type="title"/>
          </p:nvPr>
        </p:nvSpPr>
        <p:spPr>
          <a:xfrm>
            <a:off x="2880473" y="841375"/>
            <a:ext cx="77655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</a:rPr>
              <a:t>Convolutional Neural Networks</a:t>
            </a:r>
            <a:endParaRPr/>
          </a:p>
        </p:txBody>
      </p:sp>
      <p:sp>
        <p:nvSpPr>
          <p:cNvPr id="795" name="Google Shape;795;g6f057788e0_0_130"/>
          <p:cNvSpPr/>
          <p:nvPr/>
        </p:nvSpPr>
        <p:spPr>
          <a:xfrm rot="5400000">
            <a:off x="1797884" y="954920"/>
            <a:ext cx="300900" cy="2592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796" name="Google Shape;796;g6f057788e0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475" y="1699900"/>
            <a:ext cx="7674700" cy="48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dfca1d4c7_0_15"/>
          <p:cNvSpPr/>
          <p:nvPr/>
        </p:nvSpPr>
        <p:spPr>
          <a:xfrm>
            <a:off x="0" y="-1"/>
            <a:ext cx="12192000" cy="686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802" name="Google Shape;802;g7dfca1d4c7_0_15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803" name="Google Shape;803;g7dfca1d4c7_0_15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g7dfca1d4c7_0_15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g7dfca1d4c7_0_15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g7dfca1d4c7_0_15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g7dfca1d4c7_0_15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g7dfca1d4c7_0_15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g7dfca1d4c7_0_15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g7dfca1d4c7_0_15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g7dfca1d4c7_0_15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g7dfca1d4c7_0_15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g7dfca1d4c7_0_15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g7dfca1d4c7_0_15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g7dfca1d4c7_0_15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g7dfca1d4c7_0_15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g7dfca1d4c7_0_15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g7dfca1d4c7_0_15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g7dfca1d4c7_0_15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g7dfca1d4c7_0_15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g7dfca1d4c7_0_15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g7dfca1d4c7_0_15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g7dfca1d4c7_0_15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4" name="Google Shape;824;g7dfca1d4c7_0_15"/>
          <p:cNvSpPr/>
          <p:nvPr/>
        </p:nvSpPr>
        <p:spPr>
          <a:xfrm>
            <a:off x="1923665" y="0"/>
            <a:ext cx="10268400" cy="686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825" name="Google Shape;825;g7dfca1d4c7_0_15"/>
          <p:cNvSpPr/>
          <p:nvPr/>
        </p:nvSpPr>
        <p:spPr>
          <a:xfrm rot="5400000">
            <a:off x="1797884" y="954920"/>
            <a:ext cx="300900" cy="2592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826" name="Google Shape;826;g7dfca1d4c7_0_15"/>
          <p:cNvSpPr txBox="1"/>
          <p:nvPr>
            <p:ph type="title"/>
          </p:nvPr>
        </p:nvSpPr>
        <p:spPr>
          <a:xfrm>
            <a:off x="3344216" y="2074730"/>
            <a:ext cx="54903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</a:rPr>
              <a:t>drumroll, please….</a:t>
            </a:r>
            <a:endParaRPr sz="3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4800">
                <a:solidFill>
                  <a:schemeClr val="accent1"/>
                </a:solidFill>
              </a:rPr>
              <a:t>Let’s Demo…Woof … Meow!</a:t>
            </a:r>
            <a:endParaRPr sz="48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dfca1d4c7_1_33"/>
          <p:cNvSpPr/>
          <p:nvPr/>
        </p:nvSpPr>
        <p:spPr>
          <a:xfrm>
            <a:off x="0" y="-1"/>
            <a:ext cx="12192000" cy="686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832" name="Google Shape;832;g7dfca1d4c7_1_33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833" name="Google Shape;833;g7dfca1d4c7_1_33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g7dfca1d4c7_1_33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g7dfca1d4c7_1_33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g7dfca1d4c7_1_33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g7dfca1d4c7_1_33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g7dfca1d4c7_1_33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g7dfca1d4c7_1_33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g7dfca1d4c7_1_33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g7dfca1d4c7_1_33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g7dfca1d4c7_1_33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g7dfca1d4c7_1_33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g7dfca1d4c7_1_33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g7dfca1d4c7_1_33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g7dfca1d4c7_1_33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g7dfca1d4c7_1_33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g7dfca1d4c7_1_33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g7dfca1d4c7_1_33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g7dfca1d4c7_1_33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g7dfca1d4c7_1_33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g7dfca1d4c7_1_33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g7dfca1d4c7_1_33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4" name="Google Shape;854;g7dfca1d4c7_1_33"/>
          <p:cNvSpPr/>
          <p:nvPr/>
        </p:nvSpPr>
        <p:spPr>
          <a:xfrm>
            <a:off x="1923665" y="0"/>
            <a:ext cx="10268400" cy="686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855" name="Google Shape;855;g7dfca1d4c7_1_33"/>
          <p:cNvSpPr txBox="1"/>
          <p:nvPr>
            <p:ph type="title"/>
          </p:nvPr>
        </p:nvSpPr>
        <p:spPr>
          <a:xfrm>
            <a:off x="2880485" y="841375"/>
            <a:ext cx="62310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</a:rPr>
              <a:t>Roadmap</a:t>
            </a:r>
            <a:endParaRPr/>
          </a:p>
        </p:txBody>
      </p:sp>
      <p:sp>
        <p:nvSpPr>
          <p:cNvPr id="856" name="Google Shape;856;g7dfca1d4c7_1_33"/>
          <p:cNvSpPr/>
          <p:nvPr/>
        </p:nvSpPr>
        <p:spPr>
          <a:xfrm rot="5400000">
            <a:off x="1797884" y="954920"/>
            <a:ext cx="300900" cy="2592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A screenshot of a cell phone&#10;&#10;Description automatically generated" id="857" name="Google Shape;857;g7dfca1d4c7_1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8188" y="1540832"/>
            <a:ext cx="8141201" cy="5142839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g7dfca1d4c7_1_33"/>
          <p:cNvSpPr/>
          <p:nvPr/>
        </p:nvSpPr>
        <p:spPr>
          <a:xfrm>
            <a:off x="3064500" y="4386575"/>
            <a:ext cx="3884100" cy="1943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f057788e0_0_162"/>
          <p:cNvSpPr txBox="1"/>
          <p:nvPr>
            <p:ph type="title"/>
          </p:nvPr>
        </p:nvSpPr>
        <p:spPr>
          <a:xfrm>
            <a:off x="888631" y="2349925"/>
            <a:ext cx="3498900" cy="24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en-US"/>
              <a:t>End</a:t>
            </a:r>
            <a:endParaRPr/>
          </a:p>
        </p:txBody>
      </p:sp>
      <p:pic>
        <p:nvPicPr>
          <p:cNvPr id="864" name="Google Shape;864;g6f057788e0_0_16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4974" y="803275"/>
            <a:ext cx="5307900" cy="52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"/>
          <p:cNvSpPr txBox="1"/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</a:pPr>
            <a:r>
              <a:rPr lang="en-US"/>
              <a:t>Is this a dog or a cat?</a:t>
            </a:r>
            <a:endParaRPr/>
          </a:p>
        </p:txBody>
      </p:sp>
      <p:pic>
        <p:nvPicPr>
          <p:cNvPr id="345" name="Google Shape;345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4974" y="803275"/>
            <a:ext cx="5307989" cy="52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6f057788e0_0_0"/>
          <p:cNvSpPr/>
          <p:nvPr/>
        </p:nvSpPr>
        <p:spPr>
          <a:xfrm>
            <a:off x="0" y="-1"/>
            <a:ext cx="12192000" cy="686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870" name="Google Shape;870;g6f057788e0_0_0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871" name="Google Shape;871;g6f057788e0_0_0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g6f057788e0_0_0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g6f057788e0_0_0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g6f057788e0_0_0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g6f057788e0_0_0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g6f057788e0_0_0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g6f057788e0_0_0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g6f057788e0_0_0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g6f057788e0_0_0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g6f057788e0_0_0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g6f057788e0_0_0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g6f057788e0_0_0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g6f057788e0_0_0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g6f057788e0_0_0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g6f057788e0_0_0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g6f057788e0_0_0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g6f057788e0_0_0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g6f057788e0_0_0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g6f057788e0_0_0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g6f057788e0_0_0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g6f057788e0_0_0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2" name="Google Shape;892;g6f057788e0_0_0"/>
          <p:cNvSpPr/>
          <p:nvPr/>
        </p:nvSpPr>
        <p:spPr>
          <a:xfrm>
            <a:off x="1923665" y="0"/>
            <a:ext cx="10268400" cy="686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893" name="Google Shape;893;g6f057788e0_0_0"/>
          <p:cNvSpPr txBox="1"/>
          <p:nvPr>
            <p:ph type="title"/>
          </p:nvPr>
        </p:nvSpPr>
        <p:spPr>
          <a:xfrm>
            <a:off x="2880485" y="841375"/>
            <a:ext cx="62310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</a:rPr>
              <a:t>Base Model</a:t>
            </a:r>
            <a:endParaRPr/>
          </a:p>
        </p:txBody>
      </p:sp>
      <p:sp>
        <p:nvSpPr>
          <p:cNvPr id="894" name="Google Shape;894;g6f057788e0_0_0"/>
          <p:cNvSpPr/>
          <p:nvPr/>
        </p:nvSpPr>
        <p:spPr>
          <a:xfrm rot="5400000">
            <a:off x="1797884" y="954920"/>
            <a:ext cx="300900" cy="2592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895" name="Google Shape;895;g6f057788e0_0_0"/>
          <p:cNvSpPr txBox="1"/>
          <p:nvPr>
            <p:ph idx="1" type="body"/>
          </p:nvPr>
        </p:nvSpPr>
        <p:spPr>
          <a:xfrm>
            <a:off x="2880487" y="2249046"/>
            <a:ext cx="6123900" cy="3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60"/>
              <a:buChar char="▪"/>
            </a:pPr>
            <a:r>
              <a:rPr lang="en-US" sz="1600"/>
              <a:t>MobileNets</a:t>
            </a:r>
            <a:endParaRPr sz="1600"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Char char="▪"/>
            </a:pPr>
            <a:r>
              <a:rPr lang="en-US" sz="1400"/>
              <a:t>Lean CNN meant to function on mobile devices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Char char="▪"/>
            </a:pPr>
            <a:r>
              <a:rPr lang="en-US" sz="1400"/>
              <a:t>Developed by Google team in 2017</a:t>
            </a:r>
            <a:endParaRPr/>
          </a:p>
          <a:p>
            <a:pPr indent="-11684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60"/>
              <a:buNone/>
            </a:pPr>
            <a:r>
              <a:t/>
            </a:r>
            <a:endParaRPr sz="1600"/>
          </a:p>
        </p:txBody>
      </p:sp>
      <p:pic>
        <p:nvPicPr>
          <p:cNvPr descr="A screenshot of a cell phone&#10;&#10;Description automatically generated" id="896" name="Google Shape;896;g6f057788e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6875" y="3717125"/>
            <a:ext cx="8317924" cy="299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7" name="Google Shape;897;g6f057788e0_0_0"/>
          <p:cNvSpPr txBox="1"/>
          <p:nvPr/>
        </p:nvSpPr>
        <p:spPr>
          <a:xfrm>
            <a:off x="7323138" y="6432033"/>
            <a:ext cx="3849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  <a:hlinkClick r:id="rId4"/>
              </a:rPr>
              <a:t>https://arxiv.org/pdf/1704.04861.pdf%EF%BC%89</a:t>
            </a:r>
            <a:endParaRPr sz="12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0"/>
          <p:cNvSpPr/>
          <p:nvPr/>
        </p:nvSpPr>
        <p:spPr>
          <a:xfrm>
            <a:off x="0" y="-1"/>
            <a:ext cx="12192000" cy="68692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903" name="Google Shape;903;p10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04" name="Google Shape;904;p10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0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0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0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0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0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0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0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0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0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0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0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0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0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0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0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1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0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0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0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0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0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5" name="Google Shape;925;p10"/>
          <p:cNvSpPr/>
          <p:nvPr/>
        </p:nvSpPr>
        <p:spPr>
          <a:xfrm>
            <a:off x="1923665" y="0"/>
            <a:ext cx="10268336" cy="68692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26" name="Google Shape;926;p10"/>
          <p:cNvSpPr txBox="1"/>
          <p:nvPr>
            <p:ph type="title"/>
          </p:nvPr>
        </p:nvSpPr>
        <p:spPr>
          <a:xfrm>
            <a:off x="2880485" y="841375"/>
            <a:ext cx="6230857" cy="123057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</a:rPr>
              <a:t>Base Model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927" name="Google Shape;927;p10"/>
          <p:cNvSpPr/>
          <p:nvPr/>
        </p:nvSpPr>
        <p:spPr>
          <a:xfrm rot="5400000">
            <a:off x="1797903" y="954813"/>
            <a:ext cx="300774" cy="25928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A picture containing text&#10;&#10;Description automatically generated" id="928" name="Google Shape;928;p10"/>
          <p:cNvPicPr preferRelativeResize="0"/>
          <p:nvPr/>
        </p:nvPicPr>
        <p:blipFill rotWithShape="1">
          <a:blip r:embed="rId3">
            <a:alphaModFix/>
          </a:blip>
          <a:srcRect b="62931" l="0" r="0" t="0"/>
          <a:stretch/>
        </p:blipFill>
        <p:spPr>
          <a:xfrm>
            <a:off x="2760276" y="3110973"/>
            <a:ext cx="8520107" cy="3742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7283" y="1813183"/>
            <a:ext cx="8801100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0"/>
          <p:cNvSpPr/>
          <p:nvPr/>
        </p:nvSpPr>
        <p:spPr>
          <a:xfrm>
            <a:off x="6393268" y="2609573"/>
            <a:ext cx="1094971" cy="72151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AB1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1"/>
          <p:cNvSpPr/>
          <p:nvPr/>
        </p:nvSpPr>
        <p:spPr>
          <a:xfrm>
            <a:off x="0" y="-1"/>
            <a:ext cx="12192000" cy="68692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936" name="Google Shape;936;p11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37" name="Google Shape;937;p11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1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1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1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1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1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1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1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1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1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1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1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1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1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1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1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1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1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1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1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1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1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8" name="Google Shape;958;p11"/>
          <p:cNvSpPr/>
          <p:nvPr/>
        </p:nvSpPr>
        <p:spPr>
          <a:xfrm>
            <a:off x="1923665" y="0"/>
            <a:ext cx="10268336" cy="68692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59" name="Google Shape;959;p11"/>
          <p:cNvSpPr txBox="1"/>
          <p:nvPr>
            <p:ph type="title"/>
          </p:nvPr>
        </p:nvSpPr>
        <p:spPr>
          <a:xfrm>
            <a:off x="2880485" y="841375"/>
            <a:ext cx="6230857" cy="123057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</a:rPr>
              <a:t>Our Model</a:t>
            </a:r>
            <a:endParaRPr/>
          </a:p>
        </p:txBody>
      </p:sp>
      <p:sp>
        <p:nvSpPr>
          <p:cNvPr id="960" name="Google Shape;960;p11"/>
          <p:cNvSpPr/>
          <p:nvPr/>
        </p:nvSpPr>
        <p:spPr>
          <a:xfrm rot="5400000">
            <a:off x="1797903" y="954813"/>
            <a:ext cx="300774" cy="25928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A picture containing text&#10;&#10;Description automatically generated" id="961" name="Google Shape;961;p11"/>
          <p:cNvPicPr preferRelativeResize="0"/>
          <p:nvPr/>
        </p:nvPicPr>
        <p:blipFill rotWithShape="1">
          <a:blip r:embed="rId3">
            <a:alphaModFix/>
          </a:blip>
          <a:srcRect b="62931" l="0" r="0" t="0"/>
          <a:stretch/>
        </p:blipFill>
        <p:spPr>
          <a:xfrm>
            <a:off x="8269729" y="64944"/>
            <a:ext cx="3792629" cy="1665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962" name="Google Shape;96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9875" y="1730775"/>
            <a:ext cx="9147116" cy="5127223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1"/>
          <p:cNvSpPr/>
          <p:nvPr/>
        </p:nvSpPr>
        <p:spPr>
          <a:xfrm>
            <a:off x="4516125" y="1881575"/>
            <a:ext cx="1418700" cy="5517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11"/>
          <p:cNvSpPr/>
          <p:nvPr/>
        </p:nvSpPr>
        <p:spPr>
          <a:xfrm>
            <a:off x="6098700" y="1881575"/>
            <a:ext cx="1604400" cy="551700"/>
          </a:xfrm>
          <a:prstGeom prst="ellipse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7dfca1d4c7_1_96"/>
          <p:cNvSpPr/>
          <p:nvPr/>
        </p:nvSpPr>
        <p:spPr>
          <a:xfrm>
            <a:off x="0" y="-1"/>
            <a:ext cx="12192000" cy="686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970" name="Google Shape;970;g7dfca1d4c7_1_96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971" name="Google Shape;971;g7dfca1d4c7_1_96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g7dfca1d4c7_1_96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g7dfca1d4c7_1_96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g7dfca1d4c7_1_96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g7dfca1d4c7_1_96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g7dfca1d4c7_1_96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g7dfca1d4c7_1_96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g7dfca1d4c7_1_96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g7dfca1d4c7_1_96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g7dfca1d4c7_1_96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g7dfca1d4c7_1_96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g7dfca1d4c7_1_96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g7dfca1d4c7_1_96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g7dfca1d4c7_1_96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g7dfca1d4c7_1_96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g7dfca1d4c7_1_96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g7dfca1d4c7_1_96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g7dfca1d4c7_1_96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g7dfca1d4c7_1_96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g7dfca1d4c7_1_96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g7dfca1d4c7_1_96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2" name="Google Shape;992;g7dfca1d4c7_1_96"/>
          <p:cNvSpPr/>
          <p:nvPr/>
        </p:nvSpPr>
        <p:spPr>
          <a:xfrm>
            <a:off x="1923665" y="0"/>
            <a:ext cx="10268400" cy="686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93" name="Google Shape;993;g7dfca1d4c7_1_96"/>
          <p:cNvSpPr/>
          <p:nvPr/>
        </p:nvSpPr>
        <p:spPr>
          <a:xfrm rot="5400000">
            <a:off x="1797884" y="954920"/>
            <a:ext cx="300900" cy="2592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994" name="Google Shape;994;g7dfca1d4c7_1_96"/>
          <p:cNvPicPr preferRelativeResize="0"/>
          <p:nvPr/>
        </p:nvPicPr>
        <p:blipFill rotWithShape="1">
          <a:blip r:embed="rId3">
            <a:alphaModFix/>
          </a:blip>
          <a:srcRect b="0" l="0" r="16520" t="50049"/>
          <a:stretch/>
        </p:blipFill>
        <p:spPr>
          <a:xfrm>
            <a:off x="2195354" y="2184650"/>
            <a:ext cx="9742650" cy="4541186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g7dfca1d4c7_1_96"/>
          <p:cNvSpPr txBox="1"/>
          <p:nvPr>
            <p:ph type="title"/>
          </p:nvPr>
        </p:nvSpPr>
        <p:spPr>
          <a:xfrm>
            <a:off x="2880485" y="841375"/>
            <a:ext cx="62310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</a:rPr>
              <a:t>Our Model -- Solution Space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df8f7bd00_0_87"/>
          <p:cNvSpPr txBox="1"/>
          <p:nvPr/>
        </p:nvSpPr>
        <p:spPr>
          <a:xfrm>
            <a:off x="1305500" y="354025"/>
            <a:ext cx="98907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Libraries</a:t>
            </a: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000">
              <a:solidFill>
                <a:srgbClr val="FFFE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g7df8f7bd00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75" y="1530775"/>
            <a:ext cx="5577500" cy="41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7df8f7bd00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7641" y="2022188"/>
            <a:ext cx="4826433" cy="1888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7df8f7bd00_0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5575" y="1453100"/>
            <a:ext cx="3502170" cy="8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7df8f7bd00_0_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9025" y="274325"/>
            <a:ext cx="4702525" cy="14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7df8f7bd00_0_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3372" y="77040"/>
            <a:ext cx="1672200" cy="16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7df8f7bd00_0_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78925" y="4184054"/>
            <a:ext cx="476250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7df8f7bd00_0_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25575" y="2373574"/>
            <a:ext cx="3066150" cy="117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7df8f7bd00_0_87"/>
          <p:cNvSpPr txBox="1"/>
          <p:nvPr/>
        </p:nvSpPr>
        <p:spPr>
          <a:xfrm>
            <a:off x="4086138" y="3227300"/>
            <a:ext cx="31416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highlight>
                  <a:srgbClr val="FFFFFF"/>
                </a:highlight>
              </a:rPr>
              <a:t>25k </a:t>
            </a:r>
            <a:r>
              <a:rPr b="1" lang="en-US" sz="3000" u="sng">
                <a:solidFill>
                  <a:srgbClr val="6600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0"/>
              </a:rPr>
              <a:t>🐶</a:t>
            </a:r>
            <a:r>
              <a:rPr b="1" lang="en-US" sz="3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😻</a:t>
            </a:r>
            <a:endParaRPr b="1" sz="300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dfca1d4c7_1_0"/>
          <p:cNvSpPr/>
          <p:nvPr/>
        </p:nvSpPr>
        <p:spPr>
          <a:xfrm>
            <a:off x="0" y="-1"/>
            <a:ext cx="12192000" cy="686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364" name="Google Shape;364;g7dfca1d4c7_1_0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365" name="Google Shape;365;g7dfca1d4c7_1_0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g7dfca1d4c7_1_0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g7dfca1d4c7_1_0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g7dfca1d4c7_1_0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g7dfca1d4c7_1_0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g7dfca1d4c7_1_0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g7dfca1d4c7_1_0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g7dfca1d4c7_1_0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g7dfca1d4c7_1_0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g7dfca1d4c7_1_0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g7dfca1d4c7_1_0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g7dfca1d4c7_1_0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g7dfca1d4c7_1_0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g7dfca1d4c7_1_0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g7dfca1d4c7_1_0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g7dfca1d4c7_1_0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g7dfca1d4c7_1_0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g7dfca1d4c7_1_0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g7dfca1d4c7_1_0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g7dfca1d4c7_1_0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g7dfca1d4c7_1_0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g7dfca1d4c7_1_0"/>
          <p:cNvSpPr/>
          <p:nvPr/>
        </p:nvSpPr>
        <p:spPr>
          <a:xfrm>
            <a:off x="1923665" y="0"/>
            <a:ext cx="10268400" cy="686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87" name="Google Shape;387;g7dfca1d4c7_1_0"/>
          <p:cNvSpPr txBox="1"/>
          <p:nvPr>
            <p:ph type="title"/>
          </p:nvPr>
        </p:nvSpPr>
        <p:spPr>
          <a:xfrm>
            <a:off x="2880485" y="841375"/>
            <a:ext cx="62310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</a:rPr>
              <a:t>Roadmap</a:t>
            </a:r>
            <a:endParaRPr/>
          </a:p>
        </p:txBody>
      </p:sp>
      <p:sp>
        <p:nvSpPr>
          <p:cNvPr id="388" name="Google Shape;388;g7dfca1d4c7_1_0"/>
          <p:cNvSpPr/>
          <p:nvPr/>
        </p:nvSpPr>
        <p:spPr>
          <a:xfrm rot="5400000">
            <a:off x="1797884" y="954920"/>
            <a:ext cx="300900" cy="2592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A screenshot of a cell phone&#10;&#10;Description automatically generated" id="389" name="Google Shape;389;g7dfca1d4c7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8188" y="1540832"/>
            <a:ext cx="8141201" cy="5142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2"/>
          <p:cNvSpPr/>
          <p:nvPr/>
        </p:nvSpPr>
        <p:spPr>
          <a:xfrm>
            <a:off x="0" y="-1"/>
            <a:ext cx="12192000" cy="68692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395" name="Google Shape;395;p12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96" name="Google Shape;396;p12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2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2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2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2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2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2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2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2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2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2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2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2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2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2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2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1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2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2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2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2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2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12"/>
          <p:cNvSpPr/>
          <p:nvPr/>
        </p:nvSpPr>
        <p:spPr>
          <a:xfrm>
            <a:off x="1923665" y="0"/>
            <a:ext cx="10268336" cy="68692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18" name="Google Shape;418;p12"/>
          <p:cNvSpPr/>
          <p:nvPr/>
        </p:nvSpPr>
        <p:spPr>
          <a:xfrm rot="5400000">
            <a:off x="1797903" y="954813"/>
            <a:ext cx="300774" cy="25928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19" name="Google Shape;419;p12"/>
          <p:cNvSpPr txBox="1"/>
          <p:nvPr>
            <p:ph type="title"/>
          </p:nvPr>
        </p:nvSpPr>
        <p:spPr>
          <a:xfrm>
            <a:off x="2384625" y="1907275"/>
            <a:ext cx="99660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</a:rPr>
              <a:t>First stop … Let’s preprocess our data! </a:t>
            </a:r>
            <a:endParaRPr i="1"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dfca1d4c7_2_0"/>
          <p:cNvSpPr/>
          <p:nvPr/>
        </p:nvSpPr>
        <p:spPr>
          <a:xfrm>
            <a:off x="0" y="-1"/>
            <a:ext cx="12192000" cy="686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425" name="Google Shape;425;g7dfca1d4c7_2_0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426" name="Google Shape;426;g7dfca1d4c7_2_0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g7dfca1d4c7_2_0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g7dfca1d4c7_2_0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g7dfca1d4c7_2_0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g7dfca1d4c7_2_0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g7dfca1d4c7_2_0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g7dfca1d4c7_2_0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g7dfca1d4c7_2_0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g7dfca1d4c7_2_0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g7dfca1d4c7_2_0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g7dfca1d4c7_2_0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g7dfca1d4c7_2_0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g7dfca1d4c7_2_0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g7dfca1d4c7_2_0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g7dfca1d4c7_2_0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g7dfca1d4c7_2_0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g7dfca1d4c7_2_0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g7dfca1d4c7_2_0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g7dfca1d4c7_2_0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g7dfca1d4c7_2_0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g7dfca1d4c7_2_0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g7dfca1d4c7_2_0"/>
          <p:cNvSpPr/>
          <p:nvPr/>
        </p:nvSpPr>
        <p:spPr>
          <a:xfrm>
            <a:off x="1923665" y="0"/>
            <a:ext cx="10268400" cy="686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48" name="Google Shape;448;g7dfca1d4c7_2_0"/>
          <p:cNvSpPr txBox="1"/>
          <p:nvPr>
            <p:ph type="title"/>
          </p:nvPr>
        </p:nvSpPr>
        <p:spPr>
          <a:xfrm>
            <a:off x="2880485" y="841375"/>
            <a:ext cx="62310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</a:rPr>
              <a:t>Roadmap</a:t>
            </a:r>
            <a:endParaRPr/>
          </a:p>
        </p:txBody>
      </p:sp>
      <p:sp>
        <p:nvSpPr>
          <p:cNvPr id="449" name="Google Shape;449;g7dfca1d4c7_2_0"/>
          <p:cNvSpPr/>
          <p:nvPr/>
        </p:nvSpPr>
        <p:spPr>
          <a:xfrm rot="5400000">
            <a:off x="1797884" y="954920"/>
            <a:ext cx="300900" cy="2592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A screenshot of a cell phone&#10;&#10;Description automatically generated" id="450" name="Google Shape;450;g7dfca1d4c7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8188" y="1540832"/>
            <a:ext cx="8141201" cy="514283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7dfca1d4c7_2_0"/>
          <p:cNvSpPr/>
          <p:nvPr/>
        </p:nvSpPr>
        <p:spPr>
          <a:xfrm>
            <a:off x="2963150" y="1701400"/>
            <a:ext cx="2855100" cy="229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3"/>
          <p:cNvSpPr/>
          <p:nvPr/>
        </p:nvSpPr>
        <p:spPr>
          <a:xfrm>
            <a:off x="0" y="-1"/>
            <a:ext cx="12192000" cy="68692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457" name="Google Shape;457;p1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58" name="Google Shape;458;p13"/>
            <p:cNvSpPr/>
            <p:nvPr/>
          </p:nvSpPr>
          <p:spPr>
            <a:xfrm>
              <a:off x="1306513" y="0"/>
              <a:ext cx="3862388" cy="6843713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1120775" y="0"/>
              <a:ext cx="3676650" cy="6843713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1001713" y="0"/>
              <a:ext cx="3621088" cy="6843713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1001713" y="0"/>
              <a:ext cx="3244850" cy="6843713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889000" y="0"/>
              <a:ext cx="3230563" cy="6843713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3"/>
            <p:cNvSpPr/>
            <p:nvPr/>
          </p:nvSpPr>
          <p:spPr>
            <a:xfrm>
              <a:off x="484188" y="0"/>
              <a:ext cx="3421063" cy="6843713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598488" y="0"/>
              <a:ext cx="2717800" cy="6843713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1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261938" y="0"/>
              <a:ext cx="2944813" cy="6843713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-417513" y="0"/>
              <a:ext cx="2403475" cy="6843713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13"/>
          <p:cNvSpPr/>
          <p:nvPr/>
        </p:nvSpPr>
        <p:spPr>
          <a:xfrm>
            <a:off x="1923665" y="0"/>
            <a:ext cx="10268336" cy="68692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80" name="Google Shape;480;p13"/>
          <p:cNvSpPr txBox="1"/>
          <p:nvPr>
            <p:ph type="title"/>
          </p:nvPr>
        </p:nvSpPr>
        <p:spPr>
          <a:xfrm>
            <a:off x="2074837" y="203500"/>
            <a:ext cx="99660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</a:rPr>
              <a:t>Real life is imperfect &amp; messy so is our data!</a:t>
            </a:r>
            <a:endParaRPr i="1" sz="3000">
              <a:solidFill>
                <a:schemeClr val="accent1"/>
              </a:solidFill>
            </a:endParaRPr>
          </a:p>
        </p:txBody>
      </p:sp>
      <p:sp>
        <p:nvSpPr>
          <p:cNvPr id="481" name="Google Shape;481;p13"/>
          <p:cNvSpPr/>
          <p:nvPr/>
        </p:nvSpPr>
        <p:spPr>
          <a:xfrm rot="5400000">
            <a:off x="1797884" y="954920"/>
            <a:ext cx="300900" cy="2592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82" name="Google Shape;482;p13"/>
          <p:cNvSpPr txBox="1"/>
          <p:nvPr/>
        </p:nvSpPr>
        <p:spPr>
          <a:xfrm>
            <a:off x="7769950" y="2005150"/>
            <a:ext cx="4064100" cy="3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83" name="Google Shape;48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200" y="1813000"/>
            <a:ext cx="396240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675" y="1881000"/>
            <a:ext cx="3755050" cy="33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7df8f7bd00_0_50"/>
          <p:cNvSpPr/>
          <p:nvPr/>
        </p:nvSpPr>
        <p:spPr>
          <a:xfrm>
            <a:off x="0" y="-1"/>
            <a:ext cx="12192000" cy="686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490" name="Google Shape;490;g7df8f7bd00_0_50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491" name="Google Shape;491;g7df8f7bd00_0_50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g7df8f7bd00_0_50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g7df8f7bd00_0_50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g7df8f7bd00_0_50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g7df8f7bd00_0_50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g7df8f7bd00_0_50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g7df8f7bd00_0_50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g7df8f7bd00_0_50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g7df8f7bd00_0_50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g7df8f7bd00_0_50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g7df8f7bd00_0_50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g7df8f7bd00_0_50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g7df8f7bd00_0_50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g7df8f7bd00_0_50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g7df8f7bd00_0_50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g7df8f7bd00_0_50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g7df8f7bd00_0_50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g7df8f7bd00_0_50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g7df8f7bd00_0_50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g7df8f7bd00_0_50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g7df8f7bd00_0_50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2" name="Google Shape;512;g7df8f7bd00_0_50"/>
          <p:cNvSpPr/>
          <p:nvPr/>
        </p:nvSpPr>
        <p:spPr>
          <a:xfrm>
            <a:off x="1923665" y="0"/>
            <a:ext cx="10268400" cy="686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13" name="Google Shape;513;g7df8f7bd00_0_50"/>
          <p:cNvSpPr txBox="1"/>
          <p:nvPr>
            <p:ph type="title"/>
          </p:nvPr>
        </p:nvSpPr>
        <p:spPr>
          <a:xfrm>
            <a:off x="2074837" y="203500"/>
            <a:ext cx="99660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</a:rPr>
              <a:t>Unlike real life, training data must be perfect to be considered reliably beautiful!</a:t>
            </a:r>
            <a:endParaRPr i="1" sz="3000">
              <a:solidFill>
                <a:schemeClr val="accent1"/>
              </a:solidFill>
            </a:endParaRPr>
          </a:p>
        </p:txBody>
      </p:sp>
      <p:sp>
        <p:nvSpPr>
          <p:cNvPr id="514" name="Google Shape;514;g7df8f7bd00_0_50"/>
          <p:cNvSpPr/>
          <p:nvPr/>
        </p:nvSpPr>
        <p:spPr>
          <a:xfrm rot="5400000">
            <a:off x="1797884" y="954920"/>
            <a:ext cx="300900" cy="2592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15" name="Google Shape;515;g7df8f7bd00_0_50"/>
          <p:cNvSpPr txBox="1"/>
          <p:nvPr/>
        </p:nvSpPr>
        <p:spPr>
          <a:xfrm>
            <a:off x="7769950" y="2005150"/>
            <a:ext cx="4064100" cy="3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516" name="Google Shape;516;g7df8f7bd00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096" y="2005150"/>
            <a:ext cx="4217804" cy="3741601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7df8f7bd00_0_50"/>
          <p:cNvSpPr txBox="1"/>
          <p:nvPr/>
        </p:nvSpPr>
        <p:spPr>
          <a:xfrm>
            <a:off x="2190575" y="2190575"/>
            <a:ext cx="4536000" cy="3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518" name="Google Shape;518;g7df8f7bd00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7923" y="2005139"/>
            <a:ext cx="5128351" cy="390973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7df8f7bd00_0_50"/>
          <p:cNvSpPr txBox="1"/>
          <p:nvPr/>
        </p:nvSpPr>
        <p:spPr>
          <a:xfrm>
            <a:off x="8258050" y="4442650"/>
            <a:ext cx="3087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via batch resizing </a:t>
            </a:r>
            <a:endParaRPr sz="3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20" name="Google Shape;520;g7df8f7bd00_0_50"/>
          <p:cNvSpPr txBox="1"/>
          <p:nvPr/>
        </p:nvSpPr>
        <p:spPr>
          <a:xfrm>
            <a:off x="8255825" y="2663000"/>
            <a:ext cx="3000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Uniform Images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df8f7bd00_0_17"/>
          <p:cNvSpPr/>
          <p:nvPr/>
        </p:nvSpPr>
        <p:spPr>
          <a:xfrm>
            <a:off x="0" y="-1"/>
            <a:ext cx="12192000" cy="686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526" name="Google Shape;526;g7df8f7bd00_0_17"/>
          <p:cNvGrpSpPr/>
          <p:nvPr/>
        </p:nvGrpSpPr>
        <p:grpSpPr>
          <a:xfrm>
            <a:off x="-417513" y="0"/>
            <a:ext cx="12584115" cy="6853238"/>
            <a:chOff x="-417513" y="0"/>
            <a:chExt cx="12584115" cy="6853238"/>
          </a:xfrm>
        </p:grpSpPr>
        <p:sp>
          <p:nvSpPr>
            <p:cNvPr id="527" name="Google Shape;527;g7df8f7bd00_0_17"/>
            <p:cNvSpPr/>
            <p:nvPr/>
          </p:nvSpPr>
          <p:spPr>
            <a:xfrm>
              <a:off x="1306513" y="0"/>
              <a:ext cx="3862388" cy="6843712"/>
            </a:xfrm>
            <a:custGeom>
              <a:rect b="b" l="l" r="r" t="t"/>
              <a:pathLst>
                <a:path extrusionOk="0" h="1440" w="813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g7df8f7bd00_0_17"/>
            <p:cNvSpPr/>
            <p:nvPr/>
          </p:nvSpPr>
          <p:spPr>
            <a:xfrm>
              <a:off x="10626725" y="9525"/>
              <a:ext cx="1539875" cy="555625"/>
            </a:xfrm>
            <a:custGeom>
              <a:rect b="b" l="l" r="r" t="t"/>
              <a:pathLst>
                <a:path extrusionOk="0" h="117" w="324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g7df8f7bd00_0_17"/>
            <p:cNvSpPr/>
            <p:nvPr/>
          </p:nvSpPr>
          <p:spPr>
            <a:xfrm>
              <a:off x="10247313" y="5013325"/>
              <a:ext cx="1919288" cy="1830388"/>
            </a:xfrm>
            <a:custGeom>
              <a:rect b="b" l="l" r="r" t="t"/>
              <a:pathLst>
                <a:path extrusionOk="0" h="385" w="404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g7df8f7bd00_0_17"/>
            <p:cNvSpPr/>
            <p:nvPr/>
          </p:nvSpPr>
          <p:spPr>
            <a:xfrm>
              <a:off x="1120775" y="0"/>
              <a:ext cx="3676651" cy="6843712"/>
            </a:xfrm>
            <a:custGeom>
              <a:rect b="b" l="l" r="r" t="t"/>
              <a:pathLst>
                <a:path extrusionOk="0" h="1440" w="774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g7df8f7bd00_0_17"/>
            <p:cNvSpPr/>
            <p:nvPr/>
          </p:nvSpPr>
          <p:spPr>
            <a:xfrm>
              <a:off x="11202988" y="9525"/>
              <a:ext cx="963613" cy="366713"/>
            </a:xfrm>
            <a:custGeom>
              <a:rect b="b" l="l" r="r" t="t"/>
              <a:pathLst>
                <a:path extrusionOk="0" h="77" w="203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g7df8f7bd00_0_17"/>
            <p:cNvSpPr/>
            <p:nvPr/>
          </p:nvSpPr>
          <p:spPr>
            <a:xfrm>
              <a:off x="10494963" y="5275263"/>
              <a:ext cx="1666875" cy="1577975"/>
            </a:xfrm>
            <a:custGeom>
              <a:rect b="b" l="l" r="r" t="t"/>
              <a:pathLst>
                <a:path extrusionOk="0" h="332" w="351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g7df8f7bd00_0_17"/>
            <p:cNvSpPr/>
            <p:nvPr/>
          </p:nvSpPr>
          <p:spPr>
            <a:xfrm>
              <a:off x="1001713" y="0"/>
              <a:ext cx="3621089" cy="6843712"/>
            </a:xfrm>
            <a:custGeom>
              <a:rect b="b" l="l" r="r" t="t"/>
              <a:pathLst>
                <a:path extrusionOk="0" h="1440" w="762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g7df8f7bd00_0_17"/>
            <p:cNvSpPr/>
            <p:nvPr/>
          </p:nvSpPr>
          <p:spPr>
            <a:xfrm>
              <a:off x="11501438" y="9525"/>
              <a:ext cx="665163" cy="257175"/>
            </a:xfrm>
            <a:custGeom>
              <a:rect b="b" l="l" r="r" t="t"/>
              <a:pathLst>
                <a:path extrusionOk="0" h="54" w="14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g7df8f7bd00_0_17"/>
            <p:cNvSpPr/>
            <p:nvPr/>
          </p:nvSpPr>
          <p:spPr>
            <a:xfrm>
              <a:off x="10641013" y="5408613"/>
              <a:ext cx="1525588" cy="1435100"/>
            </a:xfrm>
            <a:custGeom>
              <a:rect b="b" l="l" r="r" t="t"/>
              <a:pathLst>
                <a:path extrusionOk="0" h="302" w="321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g7df8f7bd00_0_17"/>
            <p:cNvSpPr/>
            <p:nvPr/>
          </p:nvSpPr>
          <p:spPr>
            <a:xfrm>
              <a:off x="1001713" y="0"/>
              <a:ext cx="3244849" cy="6843712"/>
            </a:xfrm>
            <a:custGeom>
              <a:rect b="b" l="l" r="r" t="t"/>
              <a:pathLst>
                <a:path extrusionOk="0" h="1440" w="683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g7df8f7bd00_0_17"/>
            <p:cNvSpPr/>
            <p:nvPr/>
          </p:nvSpPr>
          <p:spPr>
            <a:xfrm>
              <a:off x="10802938" y="5518150"/>
              <a:ext cx="1363663" cy="1325563"/>
            </a:xfrm>
            <a:custGeom>
              <a:rect b="b" l="l" r="r" t="t"/>
              <a:pathLst>
                <a:path extrusionOk="0" h="279" w="287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g7df8f7bd00_0_17"/>
            <p:cNvSpPr/>
            <p:nvPr/>
          </p:nvSpPr>
          <p:spPr>
            <a:xfrm>
              <a:off x="889000" y="0"/>
              <a:ext cx="3230563" cy="6843712"/>
            </a:xfrm>
            <a:custGeom>
              <a:rect b="b" l="l" r="r" t="t"/>
              <a:pathLst>
                <a:path extrusionOk="0" h="1440" w="68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g7df8f7bd00_0_17"/>
            <p:cNvSpPr/>
            <p:nvPr/>
          </p:nvSpPr>
          <p:spPr>
            <a:xfrm>
              <a:off x="10979150" y="5694363"/>
              <a:ext cx="1187450" cy="1149350"/>
            </a:xfrm>
            <a:custGeom>
              <a:rect b="b" l="l" r="r" t="t"/>
              <a:pathLst>
                <a:path extrusionOk="0" h="242" w="25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g7df8f7bd00_0_17"/>
            <p:cNvSpPr/>
            <p:nvPr/>
          </p:nvSpPr>
          <p:spPr>
            <a:xfrm>
              <a:off x="484188" y="0"/>
              <a:ext cx="3421064" cy="6843712"/>
            </a:xfrm>
            <a:custGeom>
              <a:rect b="b" l="l" r="r" t="t"/>
              <a:pathLst>
                <a:path extrusionOk="0" h="1440" w="72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g7df8f7bd00_0_17"/>
            <p:cNvSpPr/>
            <p:nvPr/>
          </p:nvSpPr>
          <p:spPr>
            <a:xfrm>
              <a:off x="11287125" y="6049963"/>
              <a:ext cx="879475" cy="793750"/>
            </a:xfrm>
            <a:custGeom>
              <a:rect b="b" l="l" r="r" t="t"/>
              <a:pathLst>
                <a:path extrusionOk="0" h="167" w="185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g7df8f7bd00_0_17"/>
            <p:cNvSpPr/>
            <p:nvPr/>
          </p:nvSpPr>
          <p:spPr>
            <a:xfrm>
              <a:off x="598488" y="0"/>
              <a:ext cx="2717799" cy="6843712"/>
            </a:xfrm>
            <a:custGeom>
              <a:rect b="b" l="l" r="r" t="t"/>
              <a:pathLst>
                <a:path extrusionOk="0" h="1440" w="572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cap="flat" cmpd="sng" w="12700">
              <a:solidFill>
                <a:schemeClr val="lt1">
                  <a:alpha val="34900"/>
                </a:schemeClr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g7df8f7bd00_0_17"/>
            <p:cNvSpPr/>
            <p:nvPr/>
          </p:nvSpPr>
          <p:spPr>
            <a:xfrm>
              <a:off x="261938" y="0"/>
              <a:ext cx="2944812" cy="6843712"/>
            </a:xfrm>
            <a:custGeom>
              <a:rect b="b" l="l" r="r" t="t"/>
              <a:pathLst>
                <a:path extrusionOk="0" h="1440" w="62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g7df8f7bd00_0_17"/>
            <p:cNvSpPr/>
            <p:nvPr/>
          </p:nvSpPr>
          <p:spPr>
            <a:xfrm>
              <a:off x="-417513" y="0"/>
              <a:ext cx="2403475" cy="6843712"/>
            </a:xfrm>
            <a:custGeom>
              <a:rect b="b" l="l" r="r" t="t"/>
              <a:pathLst>
                <a:path extrusionOk="0" h="1440" w="506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g7df8f7bd00_0_17"/>
            <p:cNvSpPr/>
            <p:nvPr/>
          </p:nvSpPr>
          <p:spPr>
            <a:xfrm>
              <a:off x="14288" y="9525"/>
              <a:ext cx="1771650" cy="3198813"/>
            </a:xfrm>
            <a:custGeom>
              <a:rect b="b" l="l" r="r" t="t"/>
              <a:pathLst>
                <a:path extrusionOk="0" h="673" w="3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g7df8f7bd00_0_17"/>
            <p:cNvSpPr/>
            <p:nvPr/>
          </p:nvSpPr>
          <p:spPr>
            <a:xfrm>
              <a:off x="4763" y="6016625"/>
              <a:ext cx="214313" cy="827088"/>
            </a:xfrm>
            <a:custGeom>
              <a:rect b="b" l="l" r="r" t="t"/>
              <a:pathLst>
                <a:path extrusionOk="0" h="174" w="45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g7df8f7bd00_0_17"/>
            <p:cNvSpPr/>
            <p:nvPr/>
          </p:nvSpPr>
          <p:spPr>
            <a:xfrm>
              <a:off x="14288" y="0"/>
              <a:ext cx="1562100" cy="2228850"/>
            </a:xfrm>
            <a:custGeom>
              <a:rect b="b" l="l" r="r" t="t"/>
              <a:pathLst>
                <a:path extrusionOk="0" h="469" w="32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3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" name="Google Shape;548;g7df8f7bd00_0_17"/>
          <p:cNvSpPr/>
          <p:nvPr/>
        </p:nvSpPr>
        <p:spPr>
          <a:xfrm>
            <a:off x="1923665" y="0"/>
            <a:ext cx="10268400" cy="686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49" name="Google Shape;549;g7df8f7bd00_0_17"/>
          <p:cNvSpPr txBox="1"/>
          <p:nvPr>
            <p:ph type="title"/>
          </p:nvPr>
        </p:nvSpPr>
        <p:spPr>
          <a:xfrm>
            <a:off x="2074837" y="203500"/>
            <a:ext cx="99660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accent1"/>
                </a:solidFill>
              </a:rPr>
              <a:t>How do I get more data, if I don’t have </a:t>
            </a:r>
            <a:r>
              <a:rPr i="1" lang="en-US" sz="3600">
                <a:solidFill>
                  <a:schemeClr val="accent1"/>
                </a:solidFill>
              </a:rPr>
              <a:t>more data</a:t>
            </a:r>
            <a:r>
              <a:rPr lang="en-US" sz="3600">
                <a:solidFill>
                  <a:schemeClr val="accent1"/>
                </a:solidFill>
              </a:rPr>
              <a:t>?</a:t>
            </a:r>
            <a:endParaRPr sz="3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i="1" lang="en-US" sz="3000">
                <a:solidFill>
                  <a:schemeClr val="accent1"/>
                </a:solidFill>
              </a:rPr>
              <a:t>And, why should I care? </a:t>
            </a:r>
            <a:endParaRPr i="1" sz="3000">
              <a:solidFill>
                <a:schemeClr val="accent1"/>
              </a:solidFill>
            </a:endParaRPr>
          </a:p>
        </p:txBody>
      </p:sp>
      <p:sp>
        <p:nvSpPr>
          <p:cNvPr id="550" name="Google Shape;550;g7df8f7bd00_0_17"/>
          <p:cNvSpPr/>
          <p:nvPr/>
        </p:nvSpPr>
        <p:spPr>
          <a:xfrm rot="5400000">
            <a:off x="1797884" y="954920"/>
            <a:ext cx="300900" cy="2592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551" name="Google Shape;551;g7df8f7bd00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500" y="1908625"/>
            <a:ext cx="5219700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7df8f7bd00_0_17"/>
          <p:cNvSpPr txBox="1"/>
          <p:nvPr/>
        </p:nvSpPr>
        <p:spPr>
          <a:xfrm>
            <a:off x="7769950" y="2005150"/>
            <a:ext cx="4064100" cy="3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553" name="Google Shape;553;g7df8f7bd00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9950" y="2142400"/>
            <a:ext cx="39624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tlas">
  <a:themeElements>
    <a:clrScheme name="Atlas">
      <a:dk1>
        <a:srgbClr val="000000"/>
      </a:dk1>
      <a:lt1>
        <a:srgbClr val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2020-02-12T04:14:46Z</dcterms:created>
  <dc:creator>William Wright</dc:creator>
</cp:coreProperties>
</file>